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78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9" r:id="rId27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68AA7-1EF4-4351-906A-E3935E35B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896D-6149-4D4C-A6EE-D1E3F1F83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4A8D2-3EF5-410B-8413-30C22A10D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9D4FF-F65F-4E15-8D9A-FAED9C11E2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B4F81-B939-4617-9109-D30F5C31A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4D4F8-1CDA-4FF2-8B64-7A2CFCB5D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09FEB-C424-4E57-8951-9F8A1DA30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2FD0B-B3FB-4607-86A6-EFB6D93F7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568AA-1AA3-46F7-91F4-369F5C0B28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79825-6098-421B-AEEC-8E05EC81A7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C0E31-38EE-48A2-B2FC-C80A8748B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</a:endParaRPr>
          </a:p>
        </p:txBody>
      </p:sp>
      <p:sp>
        <p:nvSpPr>
          <p:cNvPr id="3076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D5FB5DD0-2725-47D3-869C-74E0F8290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3081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0" r:id="rId2"/>
    <p:sldLayoutId id="2147483739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40" r:id="rId9"/>
    <p:sldLayoutId id="2147483736" r:id="rId10"/>
    <p:sldLayoutId id="214748373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Operators &amp; Expressions</a:t>
            </a:r>
          </a:p>
        </p:txBody>
      </p:sp>
      <p:sp>
        <p:nvSpPr>
          <p:cNvPr id="7171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0"/>
            <a:ext cx="7886700" cy="2514600"/>
          </a:xfrm>
          <a:noFill/>
        </p:spPr>
        <p:txBody>
          <a:bodyPr/>
          <a:lstStyle/>
          <a:p>
            <a:pPr marR="0" algn="ctr" eaLnBrk="1" hangingPunct="1"/>
            <a:r>
              <a:rPr lang="en-US" sz="2000" smtClean="0"/>
              <a:t>Department of Computer Science</a:t>
            </a:r>
          </a:p>
          <a:p>
            <a:pPr marR="0" algn="ctr" eaLnBrk="1" hangingPunct="1"/>
            <a:r>
              <a:rPr lang="en-US" sz="2000" smtClean="0"/>
              <a:t>CLASS- BCA (Ist Semester)</a:t>
            </a:r>
          </a:p>
          <a:p>
            <a:pPr marR="0" algn="ctr" eaLnBrk="1" hangingPunct="1"/>
            <a:r>
              <a:rPr lang="en-US" sz="2000" smtClean="0"/>
              <a:t>SUBJECT: PROGRAMMING FUNDAMENTALS USING C</a:t>
            </a:r>
          </a:p>
          <a:p>
            <a:pPr marR="0" algn="ctr" eaLnBrk="1" hangingPunct="1"/>
            <a:endParaRPr lang="en-US" sz="2000" smtClean="0"/>
          </a:p>
          <a:p>
            <a:pPr marR="0" eaLnBrk="1" hangingPunct="1"/>
            <a:r>
              <a:rPr lang="en-US" sz="2000" smtClean="0"/>
              <a:t>SUBMITTED BY : PARDEEP KAUR                     </a:t>
            </a:r>
          </a:p>
        </p:txBody>
      </p:sp>
      <p:pic>
        <p:nvPicPr>
          <p:cNvPr id="27658" name="Picture 10" descr="TN_PBA02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2286000"/>
            <a:ext cx="18097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066800"/>
            <a:ext cx="8229600" cy="2438400"/>
          </a:xfrm>
        </p:spPr>
        <p:txBody>
          <a:bodyPr/>
          <a:lstStyle/>
          <a:p>
            <a:pPr marR="0" algn="l" eaLnBrk="1" hangingPunct="1">
              <a:lnSpc>
                <a:spcPct val="90000"/>
              </a:lnSpc>
            </a:pPr>
            <a:r>
              <a:rPr lang="en-US" smtClean="0">
                <a:solidFill>
                  <a:srgbClr val="8ADFFF"/>
                </a:solidFill>
              </a:rPr>
              <a:t>Definition</a:t>
            </a:r>
            <a:endParaRPr lang="en-US" smtClean="0"/>
          </a:p>
          <a:p>
            <a:pPr marR="0" algn="l" eaLnBrk="1" hangingPunct="1">
              <a:lnSpc>
                <a:spcPct val="90000"/>
              </a:lnSpc>
            </a:pPr>
            <a:endParaRPr lang="en-US" sz="2400" smtClean="0"/>
          </a:p>
          <a:p>
            <a:pPr marR="0" algn="l" eaLnBrk="1" hangingPunct="1">
              <a:lnSpc>
                <a:spcPct val="90000"/>
              </a:lnSpc>
            </a:pPr>
            <a:r>
              <a:rPr lang="en-US" sz="2400" smtClean="0"/>
              <a:t>“An operator is a symbol (+,-,*,/) that directs the computer to perform certain mathematical or logical manipulations and is usually used to manipulate data and variables”</a:t>
            </a:r>
          </a:p>
          <a:p>
            <a:pPr marR="0" algn="l" eaLnBrk="1" hangingPunct="1">
              <a:lnSpc>
                <a:spcPct val="90000"/>
              </a:lnSpc>
            </a:pPr>
            <a:r>
              <a:rPr lang="en-US" sz="2400" smtClean="0"/>
              <a:t>Ex: a+b</a:t>
            </a:r>
          </a:p>
        </p:txBody>
      </p:sp>
      <p:pic>
        <p:nvPicPr>
          <p:cNvPr id="2055" name="Picture 7" descr="223664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505200"/>
            <a:ext cx="2819400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Operators in C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Arithmetic operators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Relational operators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Logical operators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Assignment operators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Increment and decrement operators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Conditional operators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Bitwise operators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 smtClean="0"/>
              <a:t>Special operators</a:t>
            </a:r>
          </a:p>
        </p:txBody>
      </p:sp>
      <p:pic>
        <p:nvPicPr>
          <p:cNvPr id="5126" name="Picture 6" descr="30341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5113" y="914400"/>
            <a:ext cx="142716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066800"/>
            <a:ext cx="5257800" cy="685800"/>
          </a:xfrm>
        </p:spPr>
        <p:txBody>
          <a:bodyPr/>
          <a:lstStyle/>
          <a:p>
            <a:pPr eaLnBrk="1" hangingPunct="1"/>
            <a:r>
              <a:rPr lang="en-US" sz="3600" b="1" smtClean="0"/>
              <a:t>Arithmetic operators</a:t>
            </a:r>
          </a:p>
        </p:txBody>
      </p:sp>
      <p:graphicFrame>
        <p:nvGraphicFramePr>
          <p:cNvPr id="6237" name="Group 93"/>
          <p:cNvGraphicFramePr>
            <a:graphicFrameLocks noGrp="1"/>
          </p:cNvGraphicFramePr>
          <p:nvPr/>
        </p:nvGraphicFramePr>
        <p:xfrm>
          <a:off x="609600" y="2133600"/>
          <a:ext cx="7588250" cy="3108960"/>
        </p:xfrm>
        <a:graphic>
          <a:graphicData uri="http://schemas.openxmlformats.org/drawingml/2006/table">
            <a:tbl>
              <a:tblPr/>
              <a:tblGrid>
                <a:gridCol w="1590675"/>
                <a:gridCol w="1531938"/>
                <a:gridCol w="4465637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Meaning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+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Addition –unary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–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Subtraction- unary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*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Multiplication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/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Division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%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Modulo division- remainder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240" name="Picture 96" descr="AS2324T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53511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Relational Operators</a:t>
            </a:r>
          </a:p>
        </p:txBody>
      </p:sp>
      <p:graphicFrame>
        <p:nvGraphicFramePr>
          <p:cNvPr id="7216" name="Group 48"/>
          <p:cNvGraphicFramePr>
            <a:graphicFrameLocks noGrp="1"/>
          </p:cNvGraphicFramePr>
          <p:nvPr/>
        </p:nvGraphicFramePr>
        <p:xfrm>
          <a:off x="1066800" y="2438400"/>
          <a:ext cx="6778625" cy="3627120"/>
        </p:xfrm>
        <a:graphic>
          <a:graphicData uri="http://schemas.openxmlformats.org/drawingml/2006/table">
            <a:tbl>
              <a:tblPr/>
              <a:tblGrid>
                <a:gridCol w="2514600"/>
                <a:gridCol w="4264025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Meaning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 less than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 less than or equal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 greater than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 greater than or equal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Equal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!=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equal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219" name="Picture 51" descr="Picture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45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solidFill>
                  <a:schemeClr val="tx2"/>
                </a:solidFill>
              </a:rPr>
              <a:t>Logical Operators</a:t>
            </a:r>
          </a:p>
        </p:txBody>
      </p:sp>
      <p:graphicFrame>
        <p:nvGraphicFramePr>
          <p:cNvPr id="8226" name="Group 34"/>
          <p:cNvGraphicFramePr>
            <a:graphicFrameLocks noGrp="1"/>
          </p:cNvGraphicFramePr>
          <p:nvPr/>
        </p:nvGraphicFramePr>
        <p:xfrm>
          <a:off x="990600" y="1524000"/>
          <a:ext cx="6778625" cy="2072640"/>
        </p:xfrm>
        <a:graphic>
          <a:graphicData uri="http://schemas.openxmlformats.org/drawingml/2006/table">
            <a:tbl>
              <a:tblPr/>
              <a:tblGrid>
                <a:gridCol w="2514600"/>
                <a:gridCol w="4264025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Meaning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&amp;&amp;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Logical 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Logical 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Logical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08" name="Text Box 32"/>
          <p:cNvSpPr txBox="1">
            <a:spLocks noChangeArrowheads="1"/>
          </p:cNvSpPr>
          <p:nvPr/>
        </p:nvSpPr>
        <p:spPr bwMode="auto">
          <a:xfrm>
            <a:off x="990600" y="3962400"/>
            <a:ext cx="7086600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Logical expression or a compound relational expression-</a:t>
            </a:r>
          </a:p>
          <a:p>
            <a:pPr algn="l">
              <a:spcBef>
                <a:spcPct val="50000"/>
              </a:spcBef>
            </a:pPr>
            <a:r>
              <a:rPr lang="en-US" sz="2400"/>
              <a:t>An expression that combines two or more relational expressions </a:t>
            </a:r>
          </a:p>
          <a:p>
            <a:pPr algn="l">
              <a:spcBef>
                <a:spcPct val="50000"/>
              </a:spcBef>
            </a:pPr>
            <a:r>
              <a:rPr lang="en-US" sz="2400"/>
              <a:t>Ex: if (a==b &amp;&amp; b==c)</a:t>
            </a:r>
          </a:p>
          <a:p>
            <a:pPr algn="l">
              <a:spcBef>
                <a:spcPct val="50000"/>
              </a:spcBef>
            </a:pPr>
            <a:endParaRPr lang="en-US" sz="2400"/>
          </a:p>
        </p:txBody>
      </p:sp>
      <p:pic>
        <p:nvPicPr>
          <p:cNvPr id="8229" name="Picture 37" descr="149688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146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smtClean="0"/>
              <a:t>Truth Table</a:t>
            </a:r>
          </a:p>
        </p:txBody>
      </p:sp>
      <p:graphicFrame>
        <p:nvGraphicFramePr>
          <p:cNvPr id="9305" name="Group 89"/>
          <p:cNvGraphicFramePr>
            <a:graphicFrameLocks noGrp="1"/>
          </p:cNvGraphicFramePr>
          <p:nvPr/>
        </p:nvGraphicFramePr>
        <p:xfrm>
          <a:off x="2057400" y="2286000"/>
          <a:ext cx="5384800" cy="3035935"/>
        </p:xfrm>
        <a:graphic>
          <a:graphicData uri="http://schemas.openxmlformats.org/drawingml/2006/table">
            <a:tbl>
              <a:tblPr/>
              <a:tblGrid>
                <a:gridCol w="457200"/>
                <a:gridCol w="457200"/>
                <a:gridCol w="1905000"/>
                <a:gridCol w="2565400"/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Value of the expression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&amp;&amp;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||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306" name="Picture 90" descr="j03012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0388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Assignment operators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Syntax:</a:t>
            </a:r>
          </a:p>
          <a:p>
            <a:pPr eaLnBrk="1" hangingPunct="1">
              <a:buFontTx/>
              <a:buNone/>
            </a:pPr>
            <a:r>
              <a:rPr lang="en-US" smtClean="0"/>
              <a:t>	v op = exp;</a:t>
            </a:r>
          </a:p>
          <a:p>
            <a:pPr eaLnBrk="1" hangingPunct="1">
              <a:buFontTx/>
              <a:buNone/>
            </a:pPr>
            <a:r>
              <a:rPr lang="en-US" smtClean="0"/>
              <a:t>Where v = variable, </a:t>
            </a:r>
          </a:p>
          <a:p>
            <a:pPr eaLnBrk="1" hangingPunct="1">
              <a:buFontTx/>
              <a:buNone/>
            </a:pPr>
            <a:r>
              <a:rPr lang="en-US" smtClean="0"/>
              <a:t>	        op = shorthand assignment operator</a:t>
            </a:r>
          </a:p>
          <a:p>
            <a:pPr eaLnBrk="1" hangingPunct="1">
              <a:buFontTx/>
              <a:buNone/>
            </a:pPr>
            <a:r>
              <a:rPr lang="en-US" smtClean="0"/>
              <a:t>		   exp = expression</a:t>
            </a:r>
          </a:p>
          <a:p>
            <a:pPr eaLnBrk="1" hangingPunct="1">
              <a:buFontTx/>
              <a:buNone/>
            </a:pPr>
            <a:r>
              <a:rPr lang="en-US" smtClean="0"/>
              <a:t>Ex: x=x+3 </a:t>
            </a:r>
          </a:p>
          <a:p>
            <a:pPr eaLnBrk="1" hangingPunct="1">
              <a:buFontTx/>
              <a:buNone/>
            </a:pPr>
            <a:r>
              <a:rPr lang="en-US" smtClean="0"/>
              <a:t>	   x+=3</a:t>
            </a:r>
          </a:p>
        </p:txBody>
      </p:sp>
      <p:pic>
        <p:nvPicPr>
          <p:cNvPr id="10246" name="Picture 6" descr="EMC_squared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1447800"/>
            <a:ext cx="21336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smtClean="0"/>
              <a:t>Shorthand Assignment operators</a:t>
            </a:r>
          </a:p>
        </p:txBody>
      </p:sp>
      <p:graphicFrame>
        <p:nvGraphicFramePr>
          <p:cNvPr id="11317" name="Group 53"/>
          <p:cNvGraphicFramePr>
            <a:graphicFrameLocks noGrp="1"/>
          </p:cNvGraphicFramePr>
          <p:nvPr/>
        </p:nvGraphicFramePr>
        <p:xfrm>
          <a:off x="1143000" y="1981200"/>
          <a:ext cx="6934200" cy="3251200"/>
        </p:xfrm>
        <a:graphic>
          <a:graphicData uri="http://schemas.openxmlformats.org/drawingml/2006/table">
            <a:tbl>
              <a:tblPr/>
              <a:tblGrid>
                <a:gridCol w="3505200"/>
                <a:gridCol w="3429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 assignment operator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Shorthand operator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= a+1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+ 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= a-1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- 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= a* (m+n)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* = m+n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= a / (m+n)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/ = m+n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= a %b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%=b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320" name="Picture 56" descr="AS3470T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685800"/>
            <a:ext cx="1600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Increment &amp; Decrement Operators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C supports 2 useful operators namely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/>
              <a:t>Increment ++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/>
              <a:t>Decrement – operators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The ++ operator adds a value 1 to the operand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The – operator subtracts 1 from the operand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++a or a++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--a or a-- </a:t>
            </a:r>
          </a:p>
        </p:txBody>
      </p:sp>
      <p:pic>
        <p:nvPicPr>
          <p:cNvPr id="12294" name="Picture 6" descr="PEOPLE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1981200"/>
            <a:ext cx="142875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smtClean="0"/>
              <a:t>Rules for ++ &amp; -- operators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438943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800" smtClean="0"/>
              <a:t>These require variables as their operands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800" smtClean="0"/>
              <a:t>When postfix either ++ or – is used with the variable in a given expression, the expression is evaluated first and then it is incremented or decremented by one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800" smtClean="0"/>
              <a:t>When prefix either ++ or – is used with the variable in a given expression, it is incremented or decremented by one first and then  the expression is evaluated with the new value</a:t>
            </a:r>
          </a:p>
        </p:txBody>
      </p:sp>
      <p:pic>
        <p:nvPicPr>
          <p:cNvPr id="13318" name="Picture 6" descr="PE00898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985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Examples for ++ &amp; -- operators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Let the value of a =5 and b=++a then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a = b =6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Let the value of a = 5 and b=a++ then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a =5 but b=6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i.e.: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1. a prefix operator first adds 1 to the operand and then the result is assigned to the variable on the left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2. a postfix operator first assigns the value to the variable on left and then increments the operand.</a:t>
            </a:r>
          </a:p>
        </p:txBody>
      </p:sp>
      <p:pic>
        <p:nvPicPr>
          <p:cNvPr id="14342" name="Picture 6" descr="97739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3875" y="1447800"/>
            <a:ext cx="15938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Conditional operators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000" smtClean="0"/>
              <a:t>Syntax:</a:t>
            </a:r>
          </a:p>
          <a:p>
            <a:pPr eaLnBrk="1" hangingPunct="1">
              <a:buFontTx/>
              <a:buNone/>
            </a:pPr>
            <a:r>
              <a:rPr lang="en-US" sz="2000" smtClean="0"/>
              <a:t>exp1 ? exp2 : exp3</a:t>
            </a:r>
          </a:p>
          <a:p>
            <a:pPr eaLnBrk="1" hangingPunct="1">
              <a:buFontTx/>
              <a:buNone/>
            </a:pPr>
            <a:r>
              <a:rPr lang="en-US" sz="2000" smtClean="0"/>
              <a:t>Where exp1,exp2 and exp3 are expressions</a:t>
            </a:r>
          </a:p>
          <a:p>
            <a:pPr eaLnBrk="1" hangingPunct="1">
              <a:buFontTx/>
              <a:buNone/>
            </a:pPr>
            <a:r>
              <a:rPr lang="en-US" sz="2000" smtClean="0"/>
              <a:t>Working of the ? Operator:</a:t>
            </a:r>
          </a:p>
          <a:p>
            <a:pPr eaLnBrk="1" hangingPunct="1">
              <a:buFontTx/>
              <a:buNone/>
            </a:pPr>
            <a:r>
              <a:rPr lang="en-US" sz="2000" smtClean="0"/>
              <a:t>Exp1 is evaluated first, if it is nonzero(1/true) then the expression2 is evaluated and this becomes the value of the expression,</a:t>
            </a:r>
          </a:p>
          <a:p>
            <a:pPr eaLnBrk="1" hangingPunct="1">
              <a:buFontTx/>
              <a:buNone/>
            </a:pPr>
            <a:r>
              <a:rPr lang="en-US" sz="2000" smtClean="0"/>
              <a:t>If exp1 is false(0/zero) exp3 is evaluated and its value becomes  the value of the expression</a:t>
            </a:r>
          </a:p>
          <a:p>
            <a:pPr eaLnBrk="1" hangingPunct="1">
              <a:buFontTx/>
              <a:buNone/>
            </a:pPr>
            <a:r>
              <a:rPr lang="en-US" sz="2000" smtClean="0"/>
              <a:t>Ex: m=2;</a:t>
            </a:r>
          </a:p>
          <a:p>
            <a:pPr eaLnBrk="1" hangingPunct="1">
              <a:buFontTx/>
              <a:buNone/>
            </a:pPr>
            <a:r>
              <a:rPr lang="en-US" sz="2000" smtClean="0"/>
              <a:t>	  n=3</a:t>
            </a:r>
          </a:p>
          <a:p>
            <a:pPr eaLnBrk="1" hangingPunct="1">
              <a:buFontTx/>
              <a:buNone/>
            </a:pPr>
            <a:r>
              <a:rPr lang="en-US" sz="2000" smtClean="0"/>
              <a:t>	  r=(m&gt;n) ? m : n;</a:t>
            </a:r>
          </a:p>
        </p:txBody>
      </p:sp>
      <p:pic>
        <p:nvPicPr>
          <p:cNvPr id="15366" name="Picture 6" descr="CO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447800"/>
            <a:ext cx="2276475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Bitwise operators</a:t>
            </a:r>
            <a:br>
              <a:rPr lang="en-US" sz="3600" b="1" smtClean="0"/>
            </a:br>
            <a:endParaRPr lang="en-US" sz="3600" b="1" smtClean="0"/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381000" y="14478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These operators allow manipulation of data at the bit level</a:t>
            </a:r>
          </a:p>
        </p:txBody>
      </p:sp>
      <p:graphicFrame>
        <p:nvGraphicFramePr>
          <p:cNvPr id="16428" name="Group 44"/>
          <p:cNvGraphicFramePr>
            <a:graphicFrameLocks noGrp="1"/>
          </p:cNvGraphicFramePr>
          <p:nvPr/>
        </p:nvGraphicFramePr>
        <p:xfrm>
          <a:off x="2057400" y="2057400"/>
          <a:ext cx="5411788" cy="3140075"/>
        </p:xfrm>
        <a:graphic>
          <a:graphicData uri="http://schemas.openxmlformats.org/drawingml/2006/table">
            <a:tbl>
              <a:tblPr/>
              <a:tblGrid>
                <a:gridCol w="1905000"/>
                <a:gridCol w="3506788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Meaning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&amp;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Bitwise 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Bitwise 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Bitwise exclusive 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&lt;&lt;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Shift left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&gt;&gt;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Shift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6431" name="Picture 47" descr="Inventor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1828800"/>
            <a:ext cx="15240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Special operators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Comma operator ( ,)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sizeof operator – sizeof( )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Pointer operators – ( &amp; and *)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/>
              <a:t>Member selection operators – ( . and -&gt;)</a:t>
            </a:r>
          </a:p>
        </p:txBody>
      </p:sp>
      <p:pic>
        <p:nvPicPr>
          <p:cNvPr id="17414" name="Picture 6" descr="AS3280T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2900" y="1219200"/>
            <a:ext cx="1574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/>
              <a:t>Arithmetic Expressions</a:t>
            </a:r>
            <a:br>
              <a:rPr lang="en-US" sz="4000" smtClean="0"/>
            </a:br>
            <a:endParaRPr lang="en-US" sz="4000" smtClean="0"/>
          </a:p>
        </p:txBody>
      </p:sp>
      <p:graphicFrame>
        <p:nvGraphicFramePr>
          <p:cNvPr id="19530" name="Group 74"/>
          <p:cNvGraphicFramePr>
            <a:graphicFrameLocks noGrp="1"/>
          </p:cNvGraphicFramePr>
          <p:nvPr/>
        </p:nvGraphicFramePr>
        <p:xfrm>
          <a:off x="457200" y="1295400"/>
          <a:ext cx="8458200" cy="5257800"/>
        </p:xfrm>
        <a:graphic>
          <a:graphicData uri="http://schemas.openxmlformats.org/drawingml/2006/table">
            <a:tbl>
              <a:tblPr/>
              <a:tblGrid>
                <a:gridCol w="4267200"/>
                <a:gridCol w="41910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Algebraic expression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 expression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axb-c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a*b-c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(m+n)(x+y)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(m+n)*(x+y)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a*b/c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3x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+2x+1</a:t>
                      </a:r>
                      <a:endParaRPr kumimoji="0" lang="en-US" sz="28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3*x*x+2*x+1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a/b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S=(a+b+c)/2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56" name="AutoShape 33"/>
          <p:cNvSpPr>
            <a:spLocks/>
          </p:cNvSpPr>
          <p:nvPr/>
        </p:nvSpPr>
        <p:spPr bwMode="auto">
          <a:xfrm>
            <a:off x="1828800" y="3200400"/>
            <a:ext cx="76200" cy="609600"/>
          </a:xfrm>
          <a:prstGeom prst="leftBracket">
            <a:avLst>
              <a:gd name="adj" fmla="val 6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7" name="Rectangle 3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34"/>
          <p:cNvGraphicFramePr>
            <a:graphicFrameLocks noChangeAspect="1"/>
          </p:cNvGraphicFramePr>
          <p:nvPr/>
        </p:nvGraphicFramePr>
        <p:xfrm>
          <a:off x="1914525" y="3128963"/>
          <a:ext cx="4016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3" imgW="228501" imgH="393529" progId="Equation.3">
                  <p:embed/>
                </p:oleObj>
              </mc:Choice>
              <mc:Fallback>
                <p:oleObj name="Equation" r:id="rId3" imgW="228501" imgH="393529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3128963"/>
                        <a:ext cx="401638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8" name="AutoShape 54"/>
          <p:cNvSpPr>
            <a:spLocks/>
          </p:cNvSpPr>
          <p:nvPr/>
        </p:nvSpPr>
        <p:spPr bwMode="auto">
          <a:xfrm rot="10800000">
            <a:off x="2286000" y="3200400"/>
            <a:ext cx="76200" cy="609600"/>
          </a:xfrm>
          <a:prstGeom prst="leftBracket">
            <a:avLst>
              <a:gd name="adj" fmla="val 6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9" name="Rectangle 6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7" name="Object 68"/>
          <p:cNvGraphicFramePr>
            <a:graphicFrameLocks noChangeAspect="1"/>
          </p:cNvGraphicFramePr>
          <p:nvPr/>
        </p:nvGraphicFramePr>
        <p:xfrm>
          <a:off x="2093913" y="4800600"/>
          <a:ext cx="2682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5" imgW="152334" imgH="393529" progId="Equation.3">
                  <p:embed/>
                </p:oleObj>
              </mc:Choice>
              <mc:Fallback>
                <p:oleObj name="Equation" r:id="rId5" imgW="152334" imgH="393529" progId="Equation.3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4800600"/>
                        <a:ext cx="268287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0" name="Rectangle 7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8" name="Object 75"/>
          <p:cNvGraphicFramePr>
            <a:graphicFrameLocks noChangeAspect="1"/>
          </p:cNvGraphicFramePr>
          <p:nvPr/>
        </p:nvGraphicFramePr>
        <p:xfrm>
          <a:off x="1905000" y="5715000"/>
          <a:ext cx="990600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7" imgW="583947" imgH="393529" progId="Equation.3">
                  <p:embed/>
                </p:oleObj>
              </mc:Choice>
              <mc:Fallback>
                <p:oleObj name="Equation" r:id="rId7" imgW="583947" imgH="393529" progId="Equation.3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715000"/>
                        <a:ext cx="990600" cy="66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1" name="Rectangle 77"/>
          <p:cNvSpPr>
            <a:spLocks noChangeArrowheads="1"/>
          </p:cNvSpPr>
          <p:nvPr/>
        </p:nvSpPr>
        <p:spPr bwMode="auto">
          <a:xfrm>
            <a:off x="1066800" y="5867400"/>
            <a:ext cx="914400" cy="304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S=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3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/>
              <a:t>Arithmetic Expressions</a:t>
            </a:r>
            <a:br>
              <a:rPr lang="en-US" sz="4000" smtClean="0"/>
            </a:br>
            <a:endParaRPr lang="en-US" sz="4000" smtClean="0"/>
          </a:p>
        </p:txBody>
      </p:sp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52400" y="1295400"/>
          <a:ext cx="8991600" cy="5105400"/>
        </p:xfrm>
        <a:graphic>
          <a:graphicData uri="http://schemas.openxmlformats.org/drawingml/2006/table">
            <a:tbl>
              <a:tblPr/>
              <a:tblGrid>
                <a:gridCol w="3968750"/>
                <a:gridCol w="502285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Algebraic expression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 expression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area=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area=sqrt(s*(s-a)*(s-b)*(s-c))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sin(b/sqrt(a*a+b*b))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tow1=sqrt((rowx-rowy)/2+tow*x*y*y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tow1=sqrt(pow((rowx-rowy)/2,2)+tow*x*y*y)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y=(alpha+beta)/sin(theta*3.1416/180)+abs(x)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79" name="Rectangle 59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0" name="Object 58"/>
          <p:cNvGraphicFramePr>
            <a:graphicFrameLocks noChangeAspect="1"/>
          </p:cNvGraphicFramePr>
          <p:nvPr/>
        </p:nvGraphicFramePr>
        <p:xfrm>
          <a:off x="1524000" y="1978025"/>
          <a:ext cx="185737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3" imgW="1396394" imgH="253890" progId="Equation.3">
                  <p:embed/>
                </p:oleObj>
              </mc:Choice>
              <mc:Fallback>
                <p:oleObj name="Equation" r:id="rId3" imgW="1396394" imgH="25389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978025"/>
                        <a:ext cx="1857375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0" name="Rectangle 64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81" name="Rectangle 65"/>
          <p:cNvSpPr>
            <a:spLocks noChangeArrowheads="1"/>
          </p:cNvSpPr>
          <p:nvPr/>
        </p:nvSpPr>
        <p:spPr bwMode="auto">
          <a:xfrm>
            <a:off x="1371600" y="2590800"/>
            <a:ext cx="990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Sin </a:t>
            </a:r>
          </a:p>
        </p:txBody>
      </p:sp>
      <p:sp>
        <p:nvSpPr>
          <p:cNvPr id="2082" name="Rectangle 67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66"/>
          <p:cNvGraphicFramePr>
            <a:graphicFrameLocks noChangeAspect="1"/>
          </p:cNvGraphicFramePr>
          <p:nvPr/>
        </p:nvGraphicFramePr>
        <p:xfrm>
          <a:off x="2133600" y="2667000"/>
          <a:ext cx="1066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5" imgW="787400" imgH="508000" progId="Equation.3">
                  <p:embed/>
                </p:oleObj>
              </mc:Choice>
              <mc:Fallback>
                <p:oleObj name="Equation" r:id="rId5" imgW="787400" imgH="5080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667000"/>
                        <a:ext cx="10668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3" name="Rectangle 69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2" name="Object 68"/>
          <p:cNvGraphicFramePr>
            <a:graphicFrameLocks noChangeAspect="1"/>
          </p:cNvGraphicFramePr>
          <p:nvPr/>
        </p:nvGraphicFramePr>
        <p:xfrm>
          <a:off x="1050925" y="3741738"/>
          <a:ext cx="19288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7" imgW="1460160" imgH="520560" progId="Equation.3">
                  <p:embed/>
                </p:oleObj>
              </mc:Choice>
              <mc:Fallback>
                <p:oleObj name="Equation" r:id="rId7" imgW="1460160" imgH="520560" progId="Equation.3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0925" y="3741738"/>
                        <a:ext cx="1928813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4" name="Rectangle 75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3" name="Object 74"/>
          <p:cNvGraphicFramePr>
            <a:graphicFrameLocks noChangeAspect="1"/>
          </p:cNvGraphicFramePr>
          <p:nvPr/>
        </p:nvGraphicFramePr>
        <p:xfrm>
          <a:off x="1058863" y="4724400"/>
          <a:ext cx="19875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9" imgW="1523880" imgH="558720" progId="Equation.3">
                  <p:embed/>
                </p:oleObj>
              </mc:Choice>
              <mc:Fallback>
                <p:oleObj name="Equation" r:id="rId9" imgW="1523880" imgH="558720" progId="Equation.3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4724400"/>
                        <a:ext cx="19875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5" name="Rectangle 8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4" name="Object 83"/>
          <p:cNvGraphicFramePr>
            <a:graphicFrameLocks noChangeAspect="1"/>
          </p:cNvGraphicFramePr>
          <p:nvPr/>
        </p:nvGraphicFramePr>
        <p:xfrm>
          <a:off x="1143000" y="5715000"/>
          <a:ext cx="14001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11" imgW="939392" imgH="393529" progId="Equation.3">
                  <p:embed/>
                </p:oleObj>
              </mc:Choice>
              <mc:Fallback>
                <p:oleObj name="Equation" r:id="rId11" imgW="939392" imgH="393529" progId="Equation.3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715000"/>
                        <a:ext cx="140017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Precedence of operators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BODMAS RULE-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>
                <a:solidFill>
                  <a:srgbClr val="FF0066"/>
                </a:solidFill>
              </a:rPr>
              <a:t>B</a:t>
            </a:r>
            <a:r>
              <a:rPr lang="en-US" sz="2400" smtClean="0"/>
              <a:t>rackets </a:t>
            </a:r>
            <a:r>
              <a:rPr lang="en-US" sz="2400" smtClean="0">
                <a:solidFill>
                  <a:srgbClr val="FF0066"/>
                </a:solidFill>
              </a:rPr>
              <a:t>o</a:t>
            </a:r>
            <a:r>
              <a:rPr lang="en-US" sz="2400" smtClean="0"/>
              <a:t>f </a:t>
            </a:r>
            <a:r>
              <a:rPr lang="en-US" sz="2400" smtClean="0">
                <a:solidFill>
                  <a:srgbClr val="FF0066"/>
                </a:solidFill>
              </a:rPr>
              <a:t>D</a:t>
            </a:r>
            <a:r>
              <a:rPr lang="en-US" sz="2400" smtClean="0"/>
              <a:t>ivision </a:t>
            </a:r>
            <a:r>
              <a:rPr lang="en-US" sz="2400" smtClean="0">
                <a:solidFill>
                  <a:srgbClr val="FF0066"/>
                </a:solidFill>
              </a:rPr>
              <a:t>M</a:t>
            </a:r>
            <a:r>
              <a:rPr lang="en-US" sz="2400" smtClean="0"/>
              <a:t>ultiplication </a:t>
            </a:r>
            <a:r>
              <a:rPr lang="en-US" sz="2400" smtClean="0">
                <a:solidFill>
                  <a:srgbClr val="FF0066"/>
                </a:solidFill>
              </a:rPr>
              <a:t>A</a:t>
            </a:r>
            <a:r>
              <a:rPr lang="en-US" sz="2400" smtClean="0"/>
              <a:t>ddition </a:t>
            </a:r>
            <a:r>
              <a:rPr lang="en-US" sz="2400" smtClean="0">
                <a:solidFill>
                  <a:srgbClr val="FF0066"/>
                </a:solidFill>
              </a:rPr>
              <a:t>S</a:t>
            </a:r>
            <a:r>
              <a:rPr lang="en-US" sz="2400" smtClean="0"/>
              <a:t>ubtraction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Brackets will have the highest precedence and have to be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evaluated first, then comes of , then comes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division, multiplication, addition and finally subtraction.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C language uses some rules in evaluating the expressions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and they r called as precedence rules or sometimes also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referred to as hierarchy of operations, with some operators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with highest precedence and some with least.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The 2 distinct priority levels of arithmetic operators in c are-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Highest priority : * / 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Lowest priority : + -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Rules for evaluation of expression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First parenthesized sub expression from left to right are evaluated.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If parentheses are nested, the evaluation begins with the innermost sub expression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The precedence rule is applied in determining the order of application of operators in evaluating sub expressions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The associatively rule is applied when 2 or more operators of the same precedence level appear in a sub expression.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Arithmetic expressions are evaluated from left to right using the rules of precedence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When parentheses are used, the expressions within parentheses assume highest priority</a:t>
            </a:r>
          </a:p>
          <a:p>
            <a:pPr marL="609600" indent="-609600" eaLnBrk="1" hangingPunct="1">
              <a:buFontTx/>
              <a:buAutoNum type="arabicPeriod"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457200"/>
          </a:xfrm>
        </p:spPr>
        <p:txBody>
          <a:bodyPr/>
          <a:lstStyle/>
          <a:p>
            <a:pPr eaLnBrk="1" hangingPunct="1"/>
            <a:r>
              <a:rPr lang="en-US" sz="3200" b="1" smtClean="0"/>
              <a:t>Hierarchy of operators</a:t>
            </a:r>
          </a:p>
        </p:txBody>
      </p:sp>
      <p:graphicFrame>
        <p:nvGraphicFramePr>
          <p:cNvPr id="24626" name="Group 50"/>
          <p:cNvGraphicFramePr>
            <a:graphicFrameLocks noGrp="1"/>
          </p:cNvGraphicFramePr>
          <p:nvPr/>
        </p:nvGraphicFramePr>
        <p:xfrm>
          <a:off x="381000" y="2057400"/>
          <a:ext cx="8458200" cy="4273550"/>
        </p:xfrm>
        <a:graphic>
          <a:graphicData uri="http://schemas.openxmlformats.org/drawingml/2006/table">
            <a:tbl>
              <a:tblPr/>
              <a:tblGrid>
                <a:gridCol w="1981200"/>
                <a:gridCol w="3276600"/>
                <a:gridCol w="32004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Associativity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 ), [ 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Function call, array element reference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Left to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7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+, -, ++, - -,!,~,*,&amp;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Unary plus, minus, increment, decrement, logical negation, 1’s complement, pointer reference, address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Right to Left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2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*, / ,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Multiplication, division, modulus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Left to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229600" cy="5794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Example 1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Evaluate </a:t>
            </a:r>
            <a:r>
              <a:rPr lang="en-US" sz="2400" smtClean="0">
                <a:solidFill>
                  <a:srgbClr val="FF3300"/>
                </a:solidFill>
              </a:rPr>
              <a:t>x1=(-b+ sqrt (b*b-4*a*c))/(2*a) @ a=1, b=-5, c=6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=(-(-</a:t>
            </a:r>
            <a:r>
              <a:rPr lang="en-US" sz="2400" smtClean="0">
                <a:solidFill>
                  <a:srgbClr val="0000FF"/>
                </a:solidFill>
              </a:rPr>
              <a:t>5</a:t>
            </a:r>
            <a:r>
              <a:rPr lang="en-US" sz="2400" smtClean="0">
                <a:solidFill>
                  <a:srgbClr val="FF3300"/>
                </a:solidFill>
              </a:rPr>
              <a:t>)+sqrt((-5)(-5)-4*1*6))/(2*1)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=(</a:t>
            </a:r>
            <a:r>
              <a:rPr lang="en-US" sz="2400" smtClean="0">
                <a:solidFill>
                  <a:srgbClr val="0000FF"/>
                </a:solidFill>
              </a:rPr>
              <a:t>5 </a:t>
            </a:r>
            <a:r>
              <a:rPr lang="en-US" sz="2400" smtClean="0">
                <a:solidFill>
                  <a:srgbClr val="FF3300"/>
                </a:solidFill>
              </a:rPr>
              <a:t>+ sqrt((-</a:t>
            </a:r>
            <a:r>
              <a:rPr lang="en-US" sz="2400" smtClean="0">
                <a:solidFill>
                  <a:srgbClr val="FF00FF"/>
                </a:solidFill>
              </a:rPr>
              <a:t>5</a:t>
            </a:r>
            <a:r>
              <a:rPr lang="en-US" sz="2400" smtClean="0">
                <a:solidFill>
                  <a:srgbClr val="FF3300"/>
                </a:solidFill>
              </a:rPr>
              <a:t>)(-</a:t>
            </a:r>
            <a:r>
              <a:rPr lang="en-US" sz="2400" smtClean="0">
                <a:solidFill>
                  <a:srgbClr val="FF00FF"/>
                </a:solidFill>
              </a:rPr>
              <a:t>5</a:t>
            </a:r>
            <a:r>
              <a:rPr lang="en-US" sz="2400" smtClean="0">
                <a:solidFill>
                  <a:srgbClr val="FF3300"/>
                </a:solidFill>
              </a:rPr>
              <a:t>)-4*1*6))/(2*1)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=(</a:t>
            </a:r>
            <a:r>
              <a:rPr lang="en-US" sz="2400" smtClean="0">
                <a:solidFill>
                  <a:srgbClr val="0000FF"/>
                </a:solidFill>
              </a:rPr>
              <a:t>5 </a:t>
            </a:r>
            <a:r>
              <a:rPr lang="en-US" sz="2400" smtClean="0">
                <a:solidFill>
                  <a:srgbClr val="FF3300"/>
                </a:solidFill>
              </a:rPr>
              <a:t>+ sqrt(25 -4*1*6))/(2*1)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=(</a:t>
            </a:r>
            <a:r>
              <a:rPr lang="en-US" sz="2400" smtClean="0">
                <a:solidFill>
                  <a:srgbClr val="0000FF"/>
                </a:solidFill>
              </a:rPr>
              <a:t>5 </a:t>
            </a:r>
            <a:r>
              <a:rPr lang="en-US" sz="2400" smtClean="0">
                <a:solidFill>
                  <a:srgbClr val="FF3300"/>
                </a:solidFill>
              </a:rPr>
              <a:t>+ sqrt(25 -</a:t>
            </a:r>
            <a:r>
              <a:rPr lang="en-US" sz="2400" smtClean="0">
                <a:solidFill>
                  <a:srgbClr val="FF00FF"/>
                </a:solidFill>
              </a:rPr>
              <a:t>4</a:t>
            </a:r>
            <a:r>
              <a:rPr lang="en-US" sz="2400" smtClean="0">
                <a:solidFill>
                  <a:srgbClr val="FF3300"/>
                </a:solidFill>
              </a:rPr>
              <a:t>*6))/(2*1)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=(</a:t>
            </a:r>
            <a:r>
              <a:rPr lang="en-US" sz="2400" smtClean="0">
                <a:solidFill>
                  <a:srgbClr val="0000FF"/>
                </a:solidFill>
              </a:rPr>
              <a:t>5 </a:t>
            </a:r>
            <a:r>
              <a:rPr lang="en-US" sz="2400" smtClean="0">
                <a:solidFill>
                  <a:srgbClr val="FF3300"/>
                </a:solidFill>
              </a:rPr>
              <a:t>+ sqrt(25 -</a:t>
            </a:r>
            <a:r>
              <a:rPr lang="en-US" sz="2400" smtClean="0">
                <a:solidFill>
                  <a:srgbClr val="FF00FF"/>
                </a:solidFill>
              </a:rPr>
              <a:t>24</a:t>
            </a:r>
            <a:r>
              <a:rPr lang="en-US" sz="2400" smtClean="0">
                <a:solidFill>
                  <a:srgbClr val="FF3300"/>
                </a:solidFill>
              </a:rPr>
              <a:t>))/(2*1)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=(</a:t>
            </a:r>
            <a:r>
              <a:rPr lang="en-US" sz="2400" smtClean="0">
                <a:solidFill>
                  <a:srgbClr val="0000FF"/>
                </a:solidFill>
              </a:rPr>
              <a:t>5 </a:t>
            </a:r>
            <a:r>
              <a:rPr lang="en-US" sz="2400" smtClean="0">
                <a:solidFill>
                  <a:srgbClr val="FF3300"/>
                </a:solidFill>
              </a:rPr>
              <a:t>+ sqrt(1))/(2*1)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=(</a:t>
            </a:r>
            <a:r>
              <a:rPr lang="en-US" sz="2400" smtClean="0">
                <a:solidFill>
                  <a:srgbClr val="0000FF"/>
                </a:solidFill>
              </a:rPr>
              <a:t>5 </a:t>
            </a:r>
            <a:r>
              <a:rPr lang="en-US" sz="2400" smtClean="0">
                <a:solidFill>
                  <a:srgbClr val="FF3300"/>
                </a:solidFill>
              </a:rPr>
              <a:t>+ 1.0)/(2*1)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=(</a:t>
            </a:r>
            <a:r>
              <a:rPr lang="en-US" sz="2400" smtClean="0">
                <a:solidFill>
                  <a:srgbClr val="0000FF"/>
                </a:solidFill>
              </a:rPr>
              <a:t>6.0</a:t>
            </a:r>
            <a:r>
              <a:rPr lang="en-US" sz="2400" smtClean="0">
                <a:solidFill>
                  <a:srgbClr val="FF3300"/>
                </a:solidFill>
              </a:rPr>
              <a:t>)/(2*1)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=</a:t>
            </a:r>
            <a:r>
              <a:rPr lang="en-US" sz="2400" smtClean="0">
                <a:solidFill>
                  <a:srgbClr val="0000FF"/>
                </a:solidFill>
              </a:rPr>
              <a:t>6.0</a:t>
            </a:r>
            <a:r>
              <a:rPr lang="en-US" sz="2400" smtClean="0">
                <a:solidFill>
                  <a:srgbClr val="FF3300"/>
                </a:solidFill>
              </a:rPr>
              <a:t>/2 = 3.0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2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Evaluate the expression when a=4</a:t>
            </a:r>
          </a:p>
          <a:p>
            <a:pPr algn="ctr" eaLnBrk="1" hangingPunct="1">
              <a:buFontTx/>
              <a:buNone/>
            </a:pPr>
            <a:r>
              <a:rPr lang="en-US" smtClean="0"/>
              <a:t>b=a- ++a</a:t>
            </a:r>
          </a:p>
          <a:p>
            <a:pPr algn="ctr" eaLnBrk="1" hangingPunct="1">
              <a:buFontTx/>
              <a:buNone/>
            </a:pPr>
            <a:r>
              <a:rPr lang="en-US" smtClean="0"/>
              <a:t>=a – 5</a:t>
            </a:r>
          </a:p>
          <a:p>
            <a:pPr algn="ctr" eaLnBrk="1" hangingPunct="1">
              <a:buFontTx/>
              <a:buNone/>
            </a:pPr>
            <a:r>
              <a:rPr lang="en-US" smtClean="0"/>
              <a:t>=5-5</a:t>
            </a:r>
          </a:p>
          <a:p>
            <a:pPr algn="ctr" eaLnBrk="1" hangingPunct="1">
              <a:buFontTx/>
              <a:buNone/>
            </a:pPr>
            <a:r>
              <a:rPr lang="en-US" smtClean="0"/>
              <a:t>=0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jumping_question_hg_clr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762000"/>
            <a:ext cx="221773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 descr="question_marks_bubbling_hg_cl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57200"/>
            <a:ext cx="36576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 descr="question_marks_bubbling_hg_cl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0"/>
            <a:ext cx="518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 descr="question_marks_bubbling_hg_cl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18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03F70124F9DB45844FD35B141CF632" ma:contentTypeVersion="1" ma:contentTypeDescription="Create a new document." ma:contentTypeScope="" ma:versionID="93f83ef02cec8db1d0c18239ad836bc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447206dab0015f8b9f8924535193e8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738A2CF-C2C7-403A-B27C-51A9613C25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5B76B0-7B83-4769-8ABF-1E69D1DFF4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4F43B40-299D-4988-AC1A-AC2B66A71D5B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280</TotalTime>
  <Words>1029</Words>
  <Application>Microsoft Office PowerPoint</Application>
  <PresentationFormat>On-screen Show (4:3)</PresentationFormat>
  <Paragraphs>234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Constantia</vt:lpstr>
      <vt:lpstr>Wingdings 2</vt:lpstr>
      <vt:lpstr>Flow</vt:lpstr>
      <vt:lpstr>Equation</vt:lpstr>
      <vt:lpstr> Operators &amp; Expressions</vt:lpstr>
      <vt:lpstr>PowerPoint Presentation</vt:lpstr>
      <vt:lpstr>Operators in C</vt:lpstr>
      <vt:lpstr>Arithmetic operators</vt:lpstr>
      <vt:lpstr>Relational Operators</vt:lpstr>
      <vt:lpstr>PowerPoint Presentation</vt:lpstr>
      <vt:lpstr>Truth Table</vt:lpstr>
      <vt:lpstr>Assignment operators</vt:lpstr>
      <vt:lpstr>Shorthand Assignment operators</vt:lpstr>
      <vt:lpstr>Increment &amp; Decrement Operators</vt:lpstr>
      <vt:lpstr>Rules for ++ &amp; -- operators</vt:lpstr>
      <vt:lpstr>Examples for ++ &amp; -- operators</vt:lpstr>
      <vt:lpstr>Conditional operators</vt:lpstr>
      <vt:lpstr>Bitwise operators </vt:lpstr>
      <vt:lpstr>Special operators</vt:lpstr>
      <vt:lpstr>Arithmetic Expressions </vt:lpstr>
      <vt:lpstr>Arithmetic Expressions </vt:lpstr>
      <vt:lpstr>Precedence of operators</vt:lpstr>
      <vt:lpstr>Rules for evaluation of expression</vt:lpstr>
      <vt:lpstr>Hierarchy of operators</vt:lpstr>
      <vt:lpstr>Example 1</vt:lpstr>
      <vt:lpstr>Example 2</vt:lpstr>
      <vt:lpstr>PowerPoint Presentation</vt:lpstr>
    </vt:vector>
  </TitlesOfParts>
  <Company>pesse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  Operators &amp; Expressions</dc:title>
  <dc:creator>abc</dc:creator>
  <cp:lastModifiedBy>dalminder singh</cp:lastModifiedBy>
  <cp:revision>34</cp:revision>
  <dcterms:created xsi:type="dcterms:W3CDTF">2006-10-25T08:28:47Z</dcterms:created>
  <dcterms:modified xsi:type="dcterms:W3CDTF">2015-12-17T04:50:52Z</dcterms:modified>
</cp:coreProperties>
</file>